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9" r:id="rId2"/>
    <p:sldId id="291" r:id="rId3"/>
    <p:sldId id="292" r:id="rId4"/>
    <p:sldId id="294" r:id="rId5"/>
    <p:sldId id="293" r:id="rId6"/>
    <p:sldId id="295" r:id="rId7"/>
    <p:sldId id="273" r:id="rId8"/>
    <p:sldId id="258" r:id="rId9"/>
    <p:sldId id="260" r:id="rId10"/>
    <p:sldId id="277" r:id="rId11"/>
    <p:sldId id="261" r:id="rId12"/>
    <p:sldId id="263" r:id="rId13"/>
    <p:sldId id="262" r:id="rId14"/>
    <p:sldId id="296" r:id="rId15"/>
    <p:sldId id="297" r:id="rId16"/>
    <p:sldId id="278" r:id="rId17"/>
    <p:sldId id="264" r:id="rId18"/>
    <p:sldId id="266" r:id="rId19"/>
    <p:sldId id="267" r:id="rId20"/>
    <p:sldId id="282" r:id="rId21"/>
    <p:sldId id="287" r:id="rId22"/>
    <p:sldId id="270" r:id="rId23"/>
    <p:sldId id="271" r:id="rId24"/>
    <p:sldId id="272" r:id="rId25"/>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varScale="1">
        <p:scale>
          <a:sx n="50" d="100"/>
          <a:sy n="50" d="100"/>
        </p:scale>
        <p:origin x="-52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quả cam để quay về</a:t>
            </a:r>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339465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04145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41050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GV dẫn</a:t>
            </a:r>
            <a:r>
              <a:rPr lang="en-US" baseline="0" smtClean="0"/>
              <a:t> dắt vào bài luôn nhé!</a:t>
            </a:r>
          </a:p>
          <a:p>
            <a:r>
              <a:rPr lang="en-US" smtClean="0"/>
              <a:t> Bài</a:t>
            </a:r>
            <a:r>
              <a:rPr lang="en-US" baseline="0" smtClean="0"/>
              <a:t> học của chúng ta hôm nay cũng tìm hiểu về loài chim hải âu. Mời các em cũng tìm hiểu bài tập đọc “Loài chim của biển cả”…</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91304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172567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4/5/2021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media" Target="../media/media2.mp4"/><Relationship Id="rId7" Type="http://schemas.openxmlformats.org/officeDocument/2006/relationships/image" Target="../media/image2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8.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54215" y="1855608"/>
            <a:ext cx="5117123" cy="1446550"/>
          </a:xfrm>
          <a:prstGeom prst="rect">
            <a:avLst/>
          </a:prstGeom>
          <a:noFill/>
        </p:spPr>
        <p:txBody>
          <a:bodyPr wrap="square" rtlCol="0">
            <a:spAutoFit/>
          </a:bodyPr>
          <a:lstStyle/>
          <a:p>
            <a:pPr algn="ctr"/>
            <a:r>
              <a:rPr lang="en-US" sz="4400" b="1" smtClean="0">
                <a:solidFill>
                  <a:srgbClr val="0070C0"/>
                </a:solidFill>
                <a:latin typeface="Arial" pitchFamily="34" charset="0"/>
                <a:cs typeface="Arial" pitchFamily="34" charset="0"/>
              </a:rPr>
              <a:t>AI NHANH? </a:t>
            </a:r>
          </a:p>
          <a:p>
            <a:pPr algn="ctr"/>
            <a:r>
              <a:rPr lang="en-US" sz="4400" b="1" smtClean="0">
                <a:solidFill>
                  <a:srgbClr val="0070C0"/>
                </a:solidFill>
                <a:latin typeface="Arial" pitchFamily="34" charset="0"/>
                <a:cs typeface="Arial" pitchFamily="34" charset="0"/>
              </a:rPr>
              <a:t>AI ĐÚNG?</a:t>
            </a:r>
            <a:endParaRPr lang="en-US" sz="4400" b="1">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sải		</a:t>
            </a:r>
            <a:br>
              <a:rPr lang="en-US" smtClean="0">
                <a:latin typeface="Arial" pitchFamily="34" charset="0"/>
                <a:cs typeface="Arial" pitchFamily="34" charset="0"/>
              </a:rPr>
            </a:br>
            <a:r>
              <a:rPr lang="en-US" smtClean="0">
                <a:latin typeface="Arial" pitchFamily="34" charset="0"/>
                <a:cs typeface="Arial" pitchFamily="34" charset="0"/>
              </a:rPr>
              <a:t>xa		</a:t>
            </a:r>
            <a:br>
              <a:rPr lang="en-US" smtClean="0">
                <a:latin typeface="Arial" pitchFamily="34" charset="0"/>
                <a:cs typeface="Arial" pitchFamily="34" charset="0"/>
              </a:rPr>
            </a:br>
            <a:r>
              <a:rPr lang="en-US" smtClean="0">
                <a:latin typeface="Arial" pitchFamily="34" charset="0"/>
                <a:cs typeface="Arial" pitchFamily="34" charset="0"/>
              </a:rPr>
              <a:t>mênh mông</a:t>
            </a:r>
            <a:br>
              <a:rPr lang="en-US" smtClean="0">
                <a:latin typeface="Arial" pitchFamily="34" charset="0"/>
                <a:cs typeface="Arial" pitchFamily="34" charset="0"/>
              </a:rPr>
            </a:br>
            <a:r>
              <a:rPr lang="en-US" smtClean="0">
                <a:latin typeface="Arial" pitchFamily="34" charset="0"/>
                <a:cs typeface="Arial" pitchFamily="34" charset="0"/>
              </a:rPr>
              <a:t>dập dềnh		</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4614" y="209550"/>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9" name="TextBox 8"/>
          <p:cNvSpPr txBox="1"/>
          <p:nvPr/>
        </p:nvSpPr>
        <p:spPr>
          <a:xfrm>
            <a:off x="166256" y="844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
        <p:nvSpPr>
          <p:cNvPr id="13" name="TextBox 12"/>
          <p:cNvSpPr txBox="1"/>
          <p:nvPr/>
        </p:nvSpPr>
        <p:spPr>
          <a:xfrm>
            <a:off x="152400" y="839911"/>
            <a:ext cx="8853054" cy="4170239"/>
          </a:xfrm>
          <a:prstGeom prst="rect">
            <a:avLst/>
          </a:prstGeom>
          <a:solidFill>
            <a:schemeClr val="bg1"/>
          </a:solid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a:t>
            </a:r>
            <a:r>
              <a:rPr lang="en-US" sz="2600" b="1"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 Chúng có sải cánh lớn, nên có thể bay rất xa, vượt qua cả những đại dương mênh mông. </a:t>
            </a:r>
            <a:r>
              <a:rPr lang="en-US" sz="2600" b="1">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 Hải âu còn bơi rất giỏi nhờ chân của chúng có màng như chân vịt.</a:t>
            </a:r>
            <a:r>
              <a:rPr lang="en-US" sz="2600" b="1">
                <a:solidFill>
                  <a:srgbClr val="FF0000"/>
                </a:solidFill>
                <a:latin typeface="Arial" pitchFamily="34" charset="0"/>
                <a:ea typeface="Arial-Rounded" pitchFamily="34" charset="0"/>
                <a:cs typeface="Arial" pitchFamily="34" charset="0"/>
              </a:rPr>
              <a:t> //</a:t>
            </a:r>
            <a:endParaRPr lang="en-US" sz="2600" smtClean="0">
              <a:latin typeface="Arial" pitchFamily="34" charset="0"/>
              <a:ea typeface="Arial-Rounded" pitchFamily="34" charset="0"/>
              <a:cs typeface="Arial" pitchFamily="34" charset="0"/>
            </a:endParaRP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Đôi khi, chúng đậu ngay trên mặt nước dập dềnh.</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Khi trời sắp có bão, chúng bay thành đàn tìm nơi trú ẩn.</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Vì vậy, hải âu được gọi là loài chim báo bão.</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Chúng được coi là bạn của những người đi biển.</a:t>
            </a:r>
            <a:r>
              <a:rPr lang="en-US" sz="2600" b="1">
                <a:solidFill>
                  <a:srgbClr val="FF0000"/>
                </a:solidFill>
                <a:latin typeface="Arial" pitchFamily="34" charset="0"/>
                <a:ea typeface="Arial-Rounded" pitchFamily="34" charset="0"/>
                <a:cs typeface="Arial" pitchFamily="34" charset="0"/>
              </a:rPr>
              <a:t> //</a:t>
            </a:r>
            <a:endParaRPr lang="en-US" sz="2600" smtClean="0">
              <a:latin typeface="Arial" pitchFamily="34" charset="0"/>
              <a:ea typeface="Arial-Rounded" pitchFamily="34" charset="0"/>
              <a:cs typeface="Arial" pitchFamily="34" charset="0"/>
            </a:endParaRP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Hải âu còn bơi rất giỏi nhờ chân của chúng có màng như chân vịt.</a:t>
            </a:r>
          </a:p>
        </p:txBody>
      </p:sp>
      <p:cxnSp>
        <p:nvCxnSpPr>
          <p:cNvPr id="5" name="Straight Connector 4"/>
          <p:cNvCxnSpPr/>
          <p:nvPr/>
        </p:nvCxnSpPr>
        <p:spPr>
          <a:xfrm flipH="1">
            <a:off x="4800600" y="181817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573383" y="22657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2120900" y="23302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950" y="483853"/>
            <a:ext cx="527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75" y="22669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513746"/>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193675" y="3359149"/>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6" name="TextBox 15"/>
          <p:cNvSpPr txBox="1"/>
          <p:nvPr/>
        </p:nvSpPr>
        <p:spPr>
          <a:xfrm>
            <a:off x="1584614" y="2960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9" name="TextBox 18"/>
          <p:cNvSpPr txBox="1"/>
          <p:nvPr/>
        </p:nvSpPr>
        <p:spPr>
          <a:xfrm>
            <a:off x="688974" y="869950"/>
            <a:ext cx="8330335"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Sải cánh:</a:t>
            </a:r>
            <a:endParaRPr lang="en-US" sz="3600">
              <a:latin typeface="Arial" pitchFamily="34" charset="0"/>
              <a:cs typeface="Arial" pitchFamily="34" charset="0"/>
            </a:endParaRPr>
          </a:p>
        </p:txBody>
      </p:sp>
      <p:sp>
        <p:nvSpPr>
          <p:cNvPr id="7" name="Title 1"/>
          <p:cNvSpPr txBox="1">
            <a:spLocks/>
          </p:cNvSpPr>
          <p:nvPr/>
        </p:nvSpPr>
        <p:spPr>
          <a:xfrm>
            <a:off x="2438400" y="695719"/>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độ dài của cánh.</a:t>
            </a:r>
            <a:endParaRPr lang="en-US" sz="3600">
              <a:latin typeface="Arial" pitchFamily="34" charset="0"/>
              <a:cs typeface="Arial" pitchFamily="34" charset="0"/>
            </a:endParaRPr>
          </a:p>
        </p:txBody>
      </p:sp>
      <p:sp>
        <p:nvSpPr>
          <p:cNvPr id="11" name="Title 1"/>
          <p:cNvSpPr txBox="1">
            <a:spLocks/>
          </p:cNvSpPr>
          <p:nvPr/>
        </p:nvSpPr>
        <p:spPr>
          <a:xfrm>
            <a:off x="152400" y="1352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Đại dương:</a:t>
            </a:r>
            <a:endParaRPr lang="en-US" sz="3600">
              <a:latin typeface="Arial" pitchFamily="34" charset="0"/>
              <a:cs typeface="Arial" pitchFamily="34" charset="0"/>
            </a:endParaRPr>
          </a:p>
        </p:txBody>
      </p:sp>
      <p:sp>
        <p:nvSpPr>
          <p:cNvPr id="12" name="Title 1"/>
          <p:cNvSpPr txBox="1">
            <a:spLocks/>
          </p:cNvSpPr>
          <p:nvPr/>
        </p:nvSpPr>
        <p:spPr>
          <a:xfrm>
            <a:off x="2667000" y="1371600"/>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biển lớn.</a:t>
            </a:r>
            <a:endParaRPr lang="en-US" sz="3600">
              <a:latin typeface="Arial" pitchFamily="34" charset="0"/>
              <a:cs typeface="Arial" pitchFamily="34" charset="0"/>
            </a:endParaRPr>
          </a:p>
        </p:txBody>
      </p:sp>
      <p:sp>
        <p:nvSpPr>
          <p:cNvPr id="13" name="Title 1"/>
          <p:cNvSpPr txBox="1">
            <a:spLocks/>
          </p:cNvSpPr>
          <p:nvPr/>
        </p:nvSpPr>
        <p:spPr>
          <a:xfrm>
            <a:off x="139700" y="2114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Dập dềnh:</a:t>
            </a:r>
            <a:endParaRPr lang="en-US" sz="3600">
              <a:latin typeface="Arial" pitchFamily="34" charset="0"/>
              <a:cs typeface="Arial" pitchFamily="34" charset="0"/>
            </a:endParaRPr>
          </a:p>
        </p:txBody>
      </p:sp>
      <p:sp>
        <p:nvSpPr>
          <p:cNvPr id="14" name="Title 1"/>
          <p:cNvSpPr txBox="1">
            <a:spLocks/>
          </p:cNvSpPr>
          <p:nvPr/>
        </p:nvSpPr>
        <p:spPr>
          <a:xfrm>
            <a:off x="2438400" y="2390381"/>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chuyển động lên xuống nhịp nhàng trên mặt nước.</a:t>
            </a:r>
            <a:endParaRPr lang="en-US" sz="3600">
              <a:latin typeface="Arial" pitchFamily="34" charset="0"/>
              <a:cs typeface="Arial" pitchFamily="34" charset="0"/>
            </a:endParaRPr>
          </a:p>
        </p:txBody>
      </p:sp>
      <p:sp>
        <p:nvSpPr>
          <p:cNvPr id="15" name="Title 1"/>
          <p:cNvSpPr txBox="1">
            <a:spLocks/>
          </p:cNvSpPr>
          <p:nvPr/>
        </p:nvSpPr>
        <p:spPr>
          <a:xfrm>
            <a:off x="190500" y="333653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Bão:</a:t>
            </a:r>
            <a:endParaRPr lang="en-US" sz="3600">
              <a:latin typeface="Arial" pitchFamily="34" charset="0"/>
              <a:cs typeface="Arial" pitchFamily="34" charset="0"/>
            </a:endParaRPr>
          </a:p>
        </p:txBody>
      </p:sp>
      <p:sp>
        <p:nvSpPr>
          <p:cNvPr id="16" name="Title 1"/>
          <p:cNvSpPr txBox="1">
            <a:spLocks/>
          </p:cNvSpPr>
          <p:nvPr/>
        </p:nvSpPr>
        <p:spPr>
          <a:xfrm>
            <a:off x="1257300" y="3596881"/>
            <a:ext cx="8001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thời tiết bất thường, có gió mạnh và mưa lớn.</a:t>
            </a:r>
            <a:endParaRPr lang="en-US" sz="3600">
              <a:latin typeface="Arial" pitchFamily="34" charset="0"/>
              <a:cs typeface="Arial" pitchFamily="34" charset="0"/>
            </a:endParaRPr>
          </a:p>
        </p:txBody>
      </p:sp>
      <p:pic>
        <p:nvPicPr>
          <p:cNvPr id="2050" name="Picture 2" descr="Seagull Sea Gull - Free photo on Pixaba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29" t="10224" r="8063" b="27626"/>
          <a:stretch/>
        </p:blipFill>
        <p:spPr bwMode="auto">
          <a:xfrm>
            <a:off x="6057899" y="751281"/>
            <a:ext cx="2514601"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8" name="Title 1"/>
          <p:cNvSpPr txBox="1">
            <a:spLocks/>
          </p:cNvSpPr>
          <p:nvPr/>
        </p:nvSpPr>
        <p:spPr>
          <a:xfrm>
            <a:off x="228600" y="590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Màng:</a:t>
            </a:r>
            <a:endParaRPr lang="en-US" sz="3600">
              <a:latin typeface="Arial" pitchFamily="34" charset="0"/>
              <a:cs typeface="Arial" pitchFamily="34" charset="0"/>
            </a:endParaRPr>
          </a:p>
        </p:txBody>
      </p:sp>
      <p:sp>
        <p:nvSpPr>
          <p:cNvPr id="9" name="Title 1"/>
          <p:cNvSpPr txBox="1">
            <a:spLocks/>
          </p:cNvSpPr>
          <p:nvPr/>
        </p:nvSpPr>
        <p:spPr>
          <a:xfrm>
            <a:off x="1600200" y="850900"/>
            <a:ext cx="7543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phần da nối các ngón chân với nhau.</a:t>
            </a:r>
            <a:endParaRPr lang="en-US" sz="3600">
              <a:latin typeface="Arial" pitchFamily="34" charset="0"/>
              <a:cs typeface="Arial" pitchFamily="34" charset="0"/>
            </a:endParaRPr>
          </a:p>
        </p:txBody>
      </p:sp>
      <p:pic>
        <p:nvPicPr>
          <p:cNvPr id="1026" name="Picture 2" descr="Hải âu cổ rụt Đại Tây Dương – Wikipedia tiếng Việ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86"/>
          <a:stretch/>
        </p:blipFill>
        <p:spPr bwMode="auto">
          <a:xfrm>
            <a:off x="365125" y="2038350"/>
            <a:ext cx="284462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ững khoảnh khắc ngộ nghĩnh của hải âu cổ rụt Đại Tây Dương"/>
          <p:cNvPicPr>
            <a:picLocks noChangeAspect="1" noChangeArrowheads="1"/>
          </p:cNvPicPr>
          <p:nvPr/>
        </p:nvPicPr>
        <p:blipFill rotWithShape="1">
          <a:blip r:embed="rId4">
            <a:extLst>
              <a:ext uri="{28A0092B-C50C-407E-A947-70E740481C1C}">
                <a14:useLocalDpi xmlns:a14="http://schemas.microsoft.com/office/drawing/2010/main" val="0"/>
              </a:ext>
            </a:extLst>
          </a:blip>
          <a:srcRect l="5190" t="16966" r="22413" b="20297"/>
          <a:stretch/>
        </p:blipFill>
        <p:spPr bwMode="auto">
          <a:xfrm>
            <a:off x="3581400" y="2057400"/>
            <a:ext cx="5147235"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487086">
            <a:off x="-237451" y="3636731"/>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487086">
            <a:off x="4258349" y="3801597"/>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487086">
            <a:off x="3631746" y="3877095"/>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6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1" name="TextBox 10"/>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84614" y="3341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7" name="TextBox 6"/>
          <p:cNvSpPr txBox="1"/>
          <p:nvPr/>
        </p:nvSpPr>
        <p:spPr>
          <a:xfrm>
            <a:off x="166256" y="9334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sp>
        <p:nvSpPr>
          <p:cNvPr id="9" name="TextBox 8"/>
          <p:cNvSpPr txBox="1"/>
          <p:nvPr/>
        </p:nvSpPr>
        <p:spPr>
          <a:xfrm>
            <a:off x="1584614" y="3468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166256" y="9461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2554424"/>
          </a:xfrm>
          <a:prstGeom prst="rect">
            <a:avLst/>
          </a:prstGeom>
        </p:spPr>
        <p:txBody>
          <a:bodyPr wrap="square" lIns="91318" tIns="45660" rIns="91318" bIns="45660">
            <a:spAutoFit/>
          </a:bodyPr>
          <a:lstStyle/>
          <a:p>
            <a:pPr algn="just">
              <a:spcAft>
                <a:spcPts val="600"/>
              </a:spcAft>
            </a:pPr>
            <a:r>
              <a:rPr lang="en-US" sz="32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r>
              <a:rPr lang="en-US" sz="3200"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5" name="TextBox 4"/>
          <p:cNvSpPr txBox="1"/>
          <p:nvPr/>
        </p:nvSpPr>
        <p:spPr>
          <a:xfrm>
            <a:off x="2895601" y="28575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Loài chim nào xuất hiện trong bài?</a:t>
            </a:r>
            <a:endParaRPr lang="en-US" sz="3200">
              <a:latin typeface="Arial" pitchFamily="34" charset="0"/>
              <a:ea typeface="Arial-Rounded" pitchFamily="34" charset="0"/>
              <a:cs typeface="Arial" pitchFamily="34" charset="0"/>
            </a:endParaRPr>
          </a:p>
        </p:txBody>
      </p:sp>
      <p:sp>
        <p:nvSpPr>
          <p:cNvPr id="7" name="TextBox 6"/>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Hải âu có thể bay xa như thế nào?</a:t>
            </a:r>
            <a:endParaRPr lang="en-US" sz="3200">
              <a:latin typeface="Arial" pitchFamily="34" charset="0"/>
              <a:ea typeface="Arial-Rounded" pitchFamily="34" charset="0"/>
              <a:cs typeface="Arial" pitchFamily="34" charset="0"/>
            </a:endParaRPr>
          </a:p>
        </p:txBody>
      </p:sp>
      <p:sp>
        <p:nvSpPr>
          <p:cNvPr id="8" name="TextBox 7"/>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Ngoài bay xa, hải âu còn có khả năng gì?</a:t>
            </a:r>
            <a:endParaRPr lang="en-US" sz="3200">
              <a:latin typeface="Arial" pitchFamily="34" charset="0"/>
              <a:ea typeface="Arial-Rounded" pitchFamily="34" charset="0"/>
              <a:cs typeface="Arial" pitchFamily="34" charset="0"/>
            </a:endParaRPr>
          </a:p>
        </p:txBody>
      </p:sp>
      <p:cxnSp>
        <p:nvCxnSpPr>
          <p:cNvPr id="4" name="Straight Connector 3"/>
          <p:cNvCxnSpPr/>
          <p:nvPr/>
        </p:nvCxnSpPr>
        <p:spPr>
          <a:xfrm>
            <a:off x="1155700" y="159385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24700" y="2114550"/>
            <a:ext cx="1752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2609850"/>
            <a:ext cx="63095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5900" y="3092450"/>
            <a:ext cx="207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71937" y="971550"/>
            <a:ext cx="5298853" cy="1964527"/>
          </a:xfrm>
        </p:spPr>
        <p:txBody>
          <a:bodyPr>
            <a:noAutofit/>
          </a:bodyPr>
          <a:lstStyle/>
          <a:p>
            <a:pPr algn="l"/>
            <a:r>
              <a:rPr lang="vi-VN" sz="3600">
                <a:latin typeface="Arial" pitchFamily="34" charset="0"/>
                <a:cs typeface="Arial" pitchFamily="34" charset="0"/>
              </a:rPr>
              <a:t>Con gì đuôi ngắn tai dài</a:t>
            </a:r>
            <a:br>
              <a:rPr lang="vi-VN" sz="3600">
                <a:latin typeface="Arial" pitchFamily="34" charset="0"/>
                <a:cs typeface="Arial" pitchFamily="34" charset="0"/>
              </a:rPr>
            </a:br>
            <a:r>
              <a:rPr lang="vi-VN" sz="3600">
                <a:latin typeface="Arial" pitchFamily="34" charset="0"/>
                <a:cs typeface="Arial" pitchFamily="34" charset="0"/>
              </a:rPr>
              <a:t>Mắt hồng lông mượt</a:t>
            </a:r>
            <a:br>
              <a:rPr lang="vi-VN" sz="3600">
                <a:latin typeface="Arial" pitchFamily="34" charset="0"/>
                <a:cs typeface="Arial" pitchFamily="34" charset="0"/>
              </a:rPr>
            </a:br>
            <a:r>
              <a:rPr lang="vi-VN" sz="3600">
                <a:latin typeface="Arial" pitchFamily="34" charset="0"/>
                <a:cs typeface="Arial" pitchFamily="34" charset="0"/>
              </a:rPr>
              <a:t>Có tài chạy </a:t>
            </a:r>
            <a:r>
              <a:rPr lang="vi-VN" sz="3600" smtClean="0">
                <a:latin typeface="Arial" pitchFamily="34" charset="0"/>
                <a:cs typeface="Arial" pitchFamily="34" charset="0"/>
              </a:rPr>
              <a:t>nhanh</a:t>
            </a:r>
            <a:r>
              <a:rPr lang="en-US" sz="3600">
                <a:latin typeface="Arial" pitchFamily="34" charset="0"/>
                <a:cs typeface="Arial" pitchFamily="34" charset="0"/>
              </a:rPr>
              <a:t>?</a:t>
            </a:r>
            <a:endParaRPr lang="vi-VN" sz="3600">
              <a:latin typeface="Arial" pitchFamily="34" charset="0"/>
              <a:cs typeface="Arial" pitchFamily="34" charset="0"/>
            </a:endParaRPr>
          </a:p>
        </p:txBody>
      </p:sp>
      <p:sp>
        <p:nvSpPr>
          <p:cNvPr id="5" name="Title 2"/>
          <p:cNvSpPr txBox="1">
            <a:spLocks/>
          </p:cNvSpPr>
          <p:nvPr/>
        </p:nvSpPr>
        <p:spPr>
          <a:xfrm>
            <a:off x="1828800" y="3303540"/>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thỏ</a:t>
            </a:r>
            <a:endParaRPr lang="vi-VN" b="1">
              <a:solidFill>
                <a:srgbClr val="FF0000"/>
              </a:solidFill>
              <a:latin typeface="Arial" pitchFamily="34" charset="0"/>
              <a:cs typeface="Arial"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018"/>
          <a:stretch/>
        </p:blipFill>
        <p:spPr>
          <a:xfrm>
            <a:off x="4934087" y="2800350"/>
            <a:ext cx="1714226" cy="2014495"/>
          </a:xfrm>
          <a:prstGeom prst="rect">
            <a:avLst/>
          </a:prstGeom>
        </p:spPr>
      </p:pic>
    </p:spTree>
    <p:extLst>
      <p:ext uri="{BB962C8B-B14F-4D97-AF65-F5344CB8AC3E}">
        <p14:creationId xmlns:p14="http://schemas.microsoft.com/office/powerpoint/2010/main" val="3959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937332"/>
            <a:ext cx="8382000" cy="3539418"/>
          </a:xfrm>
          <a:prstGeom prst="rect">
            <a:avLst/>
          </a:prstGeom>
        </p:spPr>
        <p:txBody>
          <a:bodyPr wrap="square" lIns="91428" tIns="45714" rIns="91428" bIns="45714">
            <a:spAutoFit/>
          </a:bodyPr>
          <a:lstStyle/>
          <a:p>
            <a:pPr algn="just"/>
            <a:r>
              <a:rPr lang="en-US" sz="32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just"/>
            <a:endParaRPr lang="en-US" sz="3200"/>
          </a:p>
        </p:txBody>
      </p:sp>
      <p:sp>
        <p:nvSpPr>
          <p:cNvPr id="4" name="TextBox 3"/>
          <p:cNvSpPr txBox="1"/>
          <p:nvPr/>
        </p:nvSpPr>
        <p:spPr>
          <a:xfrm>
            <a:off x="-1185" y="4253801"/>
            <a:ext cx="9144000"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Vì sao hải âu được gọi là loài chim báo bão?</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1" y="20333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00" y="4574882"/>
            <a:ext cx="9144000" cy="523099"/>
          </a:xfrm>
          <a:prstGeom prst="rect">
            <a:avLst/>
          </a:prstGeom>
          <a:solidFill>
            <a:srgbClr val="D2ECB6"/>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Kể tên một số loài chim mà em biết.</a:t>
            </a:r>
            <a:endParaRPr lang="en-US" sz="2800">
              <a:latin typeface="Arial" pitchFamily="34" charset="0"/>
              <a:ea typeface="Arial-Rounded" pitchFamily="34" charset="0"/>
              <a:cs typeface="Arial" pitchFamily="34" charset="0"/>
            </a:endParaRPr>
          </a:p>
        </p:txBody>
      </p:sp>
      <p:pic>
        <p:nvPicPr>
          <p:cNvPr id="2052" name="Picture 4" descr="Free download flock of seagulls over the sea wallpapers and images  wallpapers [1920x1080] for your Desktop, Mobile &amp; Tablet | Explore 48+  Seagull Wallpaper Border | Blue and White Seagull Wallpaper,"/>
          <p:cNvPicPr>
            <a:picLocks noChangeAspect="1" noChangeArrowheads="1"/>
          </p:cNvPicPr>
          <p:nvPr/>
        </p:nvPicPr>
        <p:blipFill rotWithShape="1">
          <a:blip r:embed="rId2">
            <a:extLst>
              <a:ext uri="{28A0092B-C50C-407E-A947-70E740481C1C}">
                <a14:useLocalDpi xmlns:a14="http://schemas.microsoft.com/office/drawing/2010/main" val="0"/>
              </a:ext>
            </a:extLst>
          </a:blip>
          <a:srcRect b="10222"/>
          <a:stretch/>
        </p:blipFill>
        <p:spPr bwMode="auto">
          <a:xfrm>
            <a:off x="12701" y="-27179"/>
            <a:ext cx="9093199" cy="45921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estern Gull (Larus occidentalis) – Planet of Bi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300" y="2647483"/>
            <a:ext cx="2133600" cy="1917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701" y="4564934"/>
            <a:ext cx="9144000" cy="476933"/>
          </a:xfrm>
          <a:prstGeom prst="rect">
            <a:avLst/>
          </a:prstGeom>
          <a:solidFill>
            <a:srgbClr val="D2ECB6"/>
          </a:solidFill>
        </p:spPr>
        <p:txBody>
          <a:bodyPr wrap="square" lIns="91318" tIns="45660" rIns="91318" bIns="45660" rtlCol="0">
            <a:spAutoFit/>
          </a:bodyPr>
          <a:lstStyle/>
          <a:p>
            <a:pPr algn="ctr"/>
            <a:r>
              <a:rPr lang="en-US" sz="2500" smtClean="0">
                <a:latin typeface="Arial" pitchFamily="34" charset="0"/>
                <a:ea typeface="Arial-Rounded" pitchFamily="34" charset="0"/>
                <a:cs typeface="Arial" pitchFamily="34" charset="0"/>
              </a:rPr>
              <a:t>Các loài chim đó giúp ích gì cho cuộc sống và cho con người?</a:t>
            </a:r>
            <a:endParaRPr lang="en-US" sz="25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250" fill="hold"/>
                                        <p:tgtEl>
                                          <p:spTgt spid="7"/>
                                        </p:tgtEl>
                                        <p:attrNameLst>
                                          <p:attrName>ppt_x</p:attrName>
                                        </p:attrNameLst>
                                      </p:cBhvr>
                                      <p:tavLst>
                                        <p:tav tm="0">
                                          <p:val>
                                            <p:strVal val="1+#ppt_w/2"/>
                                          </p:val>
                                        </p:tav>
                                        <p:tav tm="100000">
                                          <p:val>
                                            <p:strVal val="#ppt_x"/>
                                          </p:val>
                                        </p:tav>
                                      </p:tavLst>
                                    </p:anim>
                                    <p:anim calcmode="lin" valueType="num">
                                      <p:cBhvr additive="base">
                                        <p:cTn id="14"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a:solidFill>
                  <a:srgbClr val="7030A0"/>
                </a:solidFill>
                <a:latin typeface="HP001 4 hàng" pitchFamily="34" charset="0"/>
                <a:ea typeface="Arial-Rounded" pitchFamily="34" charset="0"/>
                <a:cs typeface="Arial-Rounded" pitchFamily="34" charset="0"/>
              </a:rPr>
              <a:t> </a:t>
            </a:r>
            <a:r>
              <a:rPr lang="en-US" sz="3200" b="1" smtClean="0">
                <a:solidFill>
                  <a:srgbClr val="7030A0"/>
                </a:solidFill>
                <a:latin typeface="HP001 4 hàng" pitchFamily="34" charset="0"/>
                <a:ea typeface="Arial-Rounded" pitchFamily="34" charset="0"/>
                <a:cs typeface="Arial-Rounded" pitchFamily="34" charset="0"/>
              </a:rPr>
              <a:t>   </a:t>
            </a:r>
            <a:r>
              <a:rPr lang="vi-VN" sz="3200" b="1" smtClean="0">
                <a:solidFill>
                  <a:srgbClr val="7030A0"/>
                </a:solidFill>
                <a:latin typeface="HP001 4 hàng" pitchFamily="34" charset="0"/>
                <a:ea typeface="Arial-Rounded" pitchFamily="34" charset="0"/>
                <a:cs typeface="Arial-Rounded" pitchFamily="34" charset="0"/>
              </a:rPr>
              <a:t>Hải </a:t>
            </a:r>
            <a:r>
              <a:rPr lang="vi-VN" sz="3200" b="1">
                <a:solidFill>
                  <a:srgbClr val="7030A0"/>
                </a:solidFill>
                <a:latin typeface="HP001 4 hàng" pitchFamily="34" charset="0"/>
                <a:ea typeface="Arial-Rounded" pitchFamily="34" charset="0"/>
                <a:cs typeface="Arial-Rounded" pitchFamily="34" charset="0"/>
              </a:rPr>
              <a:t>âu có </a:t>
            </a:r>
            <a:r>
              <a:rPr lang="el-GR" sz="3200" b="1">
                <a:solidFill>
                  <a:srgbClr val="7030A0"/>
                </a:solidFill>
                <a:latin typeface="HP001 4 hàng" pitchFamily="34" charset="0"/>
                <a:ea typeface="Arial-Rounded" pitchFamily="34" charset="0"/>
                <a:cs typeface="Arial-Rounded" pitchFamily="34" charset="0"/>
              </a:rPr>
              <a:t>Ό˘ </a:t>
            </a:r>
            <a:r>
              <a:rPr lang="vi-VN" sz="3200" b="1">
                <a:solidFill>
                  <a:srgbClr val="7030A0"/>
                </a:solidFill>
                <a:latin typeface="HP001 4 hàng" pitchFamily="34" charset="0"/>
                <a:ea typeface="Arial-Rounded" pitchFamily="34" charset="0"/>
                <a:cs typeface="Arial-Rounded" pitchFamily="34" charset="0"/>
              </a:rPr>
              <a:t>bay Ǖ</a:t>
            </a:r>
            <a:r>
              <a:rPr lang="el-GR" sz="3200" b="1">
                <a:solidFill>
                  <a:srgbClr val="7030A0"/>
                </a:solidFill>
                <a:latin typeface="HP001 4 hàng" pitchFamily="34" charset="0"/>
                <a:ea typeface="Arial-Rounded" pitchFamily="34" charset="0"/>
                <a:cs typeface="Arial-Rounded" pitchFamily="34" charset="0"/>
              </a:rPr>
              <a:t>ί</a:t>
            </a:r>
            <a:r>
              <a:rPr lang="vi-VN" sz="3200" b="1">
                <a:solidFill>
                  <a:srgbClr val="7030A0"/>
                </a:solidFill>
                <a:latin typeface="HP001 4 hàng" pitchFamily="34" charset="0"/>
                <a:ea typeface="Arial-Rounded" pitchFamily="34" charset="0"/>
                <a:cs typeface="Arial-Rounded" pitchFamily="34" charset="0"/>
              </a:rPr>
              <a:t>a </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ững đại dư</a:t>
            </a:r>
            <a:r>
              <a:rPr lang="el-GR" sz="3200" b="1">
                <a:solidFill>
                  <a:srgbClr val="7030A0"/>
                </a:solidFill>
                <a:latin typeface="HP001 4 hàng" pitchFamily="34" charset="0"/>
                <a:ea typeface="Arial-Rounded" pitchFamily="34" charset="0"/>
                <a:cs typeface="Arial-Rounded" pitchFamily="34" charset="0"/>
              </a:rPr>
              <a:t>Ω</a:t>
            </a:r>
            <a:r>
              <a:rPr lang="vi-VN" sz="3200" b="1" smtClean="0">
                <a:solidFill>
                  <a:srgbClr val="7030A0"/>
                </a:solidFill>
                <a:latin typeface="HP001 4 hàng" pitchFamily="34" charset="0"/>
                <a:ea typeface="Arial-Rounded" pitchFamily="34" charset="0"/>
                <a:cs typeface="Arial-Rounded" pitchFamily="34" charset="0"/>
              </a:rPr>
              <a:t>g</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38546" y="2949692"/>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ł</a:t>
            </a:r>
            <a:r>
              <a:rPr lang="el-GR" sz="3200" b="1">
                <a:solidFill>
                  <a:srgbClr val="7030A0"/>
                </a:solidFill>
                <a:latin typeface="HP001 4 hàng" pitchFamily="34" charset="0"/>
                <a:ea typeface="Arial-Rounded" pitchFamily="34" charset="0"/>
                <a:cs typeface="Arial-Rounded" pitchFamily="34" charset="0"/>
              </a:rPr>
              <a:t>ζ </a:t>
            </a:r>
            <a:r>
              <a:rPr lang="vi-VN" sz="3200" b="1" smtClean="0">
                <a:solidFill>
                  <a:srgbClr val="7030A0"/>
                </a:solidFill>
                <a:latin typeface="HP001 4 hàng" pitchFamily="34" charset="0"/>
                <a:ea typeface="Arial-Rounded" pitchFamily="34" charset="0"/>
                <a:cs typeface="Arial-Rounded" pitchFamily="34" charset="0"/>
              </a:rPr>
              <a:t>jŪg</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8016" y="3599367"/>
            <a:ext cx="8662647" cy="584775"/>
          </a:xfrm>
          <a:prstGeom prst="rect">
            <a:avLst/>
          </a:prstGeom>
        </p:spPr>
        <p:txBody>
          <a:bodyPr wrap="square">
            <a:spAutoFit/>
          </a:bodyPr>
          <a:lstStyle/>
          <a:p>
            <a:pPr algn="just"/>
            <a:r>
              <a:rPr lang="en-US" sz="3200" b="1">
                <a:solidFill>
                  <a:srgbClr val="7030A0"/>
                </a:solidFill>
                <a:latin typeface="HP001 4 hàng" pitchFamily="34" charset="0"/>
                <a:ea typeface="Arial-Rounded" pitchFamily="34" charset="0"/>
                <a:cs typeface="Arial-Rounded" pitchFamily="34" charset="0"/>
              </a:rPr>
              <a:t> </a:t>
            </a:r>
            <a:r>
              <a:rPr lang="en-US" sz="3200" b="1" smtClean="0">
                <a:solidFill>
                  <a:srgbClr val="7030A0"/>
                </a:solidFill>
                <a:latin typeface="HP001 4 hàng" pitchFamily="34" charset="0"/>
                <a:ea typeface="Arial-Rounded" pitchFamily="34" charset="0"/>
                <a:cs typeface="Arial-Rounded" pitchFamily="34" charset="0"/>
              </a:rPr>
              <a:t>   </a:t>
            </a:r>
            <a:r>
              <a:rPr lang="en-US" sz="3200" b="1" smtClean="0">
                <a:solidFill>
                  <a:srgbClr val="7030A0"/>
                </a:solidFill>
                <a:latin typeface="HP001 4 hàng" pitchFamily="34" charset="0"/>
                <a:ea typeface="Arial-Rounded" pitchFamily="34" charset="0"/>
                <a:cs typeface="Arial-Rounded" pitchFamily="34" charset="0"/>
              </a:rPr>
              <a:t>Ngoài </a:t>
            </a:r>
            <a:r>
              <a:rPr lang="vi-VN" sz="3200" b="1" smtClean="0">
                <a:solidFill>
                  <a:srgbClr val="7030A0"/>
                </a:solidFill>
                <a:latin typeface="HP001 4 hàng" pitchFamily="34" charset="0"/>
                <a:ea typeface="Arial-Rounded" pitchFamily="34" charset="0"/>
                <a:cs typeface="Arial-Rounded" pitchFamily="34" charset="0"/>
              </a:rPr>
              <a:t>bay xa</a:t>
            </a:r>
            <a:r>
              <a:rPr lang="en-US" sz="3200" b="1" smtClean="0">
                <a:solidFill>
                  <a:srgbClr val="7030A0"/>
                </a:solidFill>
                <a:latin typeface="HP001 4 hàng" pitchFamily="34" charset="0"/>
                <a:ea typeface="Arial-Rounded" pitchFamily="34" charset="0"/>
                <a:cs typeface="Arial-Rounded" pitchFamily="34" charset="0"/>
              </a:rPr>
              <a:t>,</a:t>
            </a:r>
            <a:r>
              <a:rPr lang="vi-VN" sz="3200" b="1" smtClean="0">
                <a:solidFill>
                  <a:srgbClr val="7030A0"/>
                </a:solidFill>
                <a:latin typeface="HP001 4 hàng" pitchFamily="34" charset="0"/>
                <a:ea typeface="Arial-Rounded" pitchFamily="34" charset="0"/>
                <a:cs typeface="Arial-Rounded" pitchFamily="34" charset="0"/>
              </a:rPr>
              <a:t> </a:t>
            </a:r>
            <a:r>
              <a:rPr lang="vi-VN" sz="3200" b="1">
                <a:solidFill>
                  <a:srgbClr val="7030A0"/>
                </a:solidFill>
                <a:latin typeface="HP001 4 hàng" pitchFamily="34" charset="0"/>
                <a:ea typeface="Arial-Rounded" pitchFamily="34" charset="0"/>
                <a:cs typeface="Arial-Rounded" pitchFamily="34" charset="0"/>
              </a:rPr>
              <a:t>hải âu cŜ b</a:t>
            </a:r>
            <a:r>
              <a:rPr lang="el-GR" sz="3200" b="1">
                <a:solidFill>
                  <a:srgbClr val="7030A0"/>
                </a:solidFill>
                <a:latin typeface="HP001 4 hàng" pitchFamily="34" charset="0"/>
                <a:ea typeface="Arial-Rounded" pitchFamily="34" charset="0"/>
                <a:cs typeface="Arial-Rounded" pitchFamily="34" charset="0"/>
              </a:rPr>
              <a:t>Π </a:t>
            </a:r>
            <a:r>
              <a:rPr lang="vi-VN" sz="3200" b="1">
                <a:solidFill>
                  <a:srgbClr val="7030A0"/>
                </a:solidFill>
                <a:latin typeface="HP001 4 hàng" pitchFamily="34" charset="0"/>
                <a:ea typeface="Arial-Rounded" pitchFamily="34" charset="0"/>
                <a:cs typeface="Arial-Rounded" pitchFamily="34" charset="0"/>
              </a:rPr>
              <a:t>ǟất </a:t>
            </a:r>
            <a:r>
              <a:rPr lang="vi-VN" sz="3200" b="1" smtClean="0">
                <a:solidFill>
                  <a:srgbClr val="7030A0"/>
                </a:solidFill>
                <a:latin typeface="HP001 4 hàng" pitchFamily="34" charset="0"/>
                <a:ea typeface="Arial-Rounded" pitchFamily="34" charset="0"/>
                <a:cs typeface="Arial-Rounded" pitchFamily="34" charset="0"/>
              </a:rPr>
              <a:t>giĈ</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b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694412" y="709659"/>
            <a:ext cx="4180706"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a. Hải âu có thể bay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85800" y="1200150"/>
            <a:ext cx="5341280"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Ngoài bay xa, hải âu còn (…).</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47" grpId="0"/>
      <p:bldP spid="5"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11" name="H.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149215" y="654040"/>
            <a:ext cx="4422785" cy="4422785"/>
          </a:xfrm>
        </p:spPr>
      </p:pic>
      <p:pic>
        <p:nvPicPr>
          <p:cNvPr id="12" name="N.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607169" y="640852"/>
            <a:ext cx="4422785" cy="442278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video>
              <p:cMediaNode vol="80000">
                <p:cTn id="13" fill="hold" display="0">
                  <p:stCondLst>
                    <p:cond delay="indefinite"/>
                  </p:stCondLst>
                </p:cTn>
                <p:tgtEl>
                  <p:spTgt spid="12"/>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Loài chim của biển cả</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104, 105).</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106, 107).</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09800" y="1147907"/>
            <a:ext cx="5240482" cy="1964527"/>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vi-VN" sz="3600">
                <a:latin typeface="Arial" pitchFamily="34" charset="0"/>
                <a:cs typeface="Arial" pitchFamily="34" charset="0"/>
              </a:rPr>
              <a:t>Con gì mào đỏ</a:t>
            </a:r>
          </a:p>
          <a:p>
            <a:pPr algn="just"/>
            <a:r>
              <a:rPr lang="vi-VN" sz="3600">
                <a:latin typeface="Arial" pitchFamily="34" charset="0"/>
                <a:cs typeface="Arial" pitchFamily="34" charset="0"/>
              </a:rPr>
              <a:t>Gáy ò ó o…</a:t>
            </a:r>
          </a:p>
          <a:p>
            <a:pPr algn="just"/>
            <a:r>
              <a:rPr lang="vi-VN" sz="3600">
                <a:latin typeface="Arial" pitchFamily="34" charset="0"/>
                <a:cs typeface="Arial" pitchFamily="34" charset="0"/>
              </a:rPr>
              <a:t>Từ sáng tinh mơ</a:t>
            </a:r>
          </a:p>
          <a:p>
            <a:pPr algn="just"/>
            <a:r>
              <a:rPr lang="vi-VN" sz="3600">
                <a:latin typeface="Arial" pitchFamily="34" charset="0"/>
                <a:cs typeface="Arial" pitchFamily="34" charset="0"/>
              </a:rPr>
              <a:t>Gọi người thức giấc?</a:t>
            </a:r>
          </a:p>
        </p:txBody>
      </p:sp>
      <p:sp>
        <p:nvSpPr>
          <p:cNvPr id="8"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a:t>
            </a:r>
          </a:p>
          <a:p>
            <a:r>
              <a:rPr lang="en-US" b="1" smtClean="0">
                <a:solidFill>
                  <a:srgbClr val="FF0000"/>
                </a:solidFill>
                <a:latin typeface="Arial" pitchFamily="34" charset="0"/>
                <a:cs typeface="Arial" pitchFamily="34" charset="0"/>
              </a:rPr>
              <a:t>gà trống</a:t>
            </a:r>
            <a:endParaRPr lang="vi-VN" b="1">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702"/>
          <a:stretch/>
        </p:blipFill>
        <p:spPr bwMode="auto">
          <a:xfrm>
            <a:off x="4648200" y="3428050"/>
            <a:ext cx="1600200" cy="145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90800" y="418451"/>
            <a:ext cx="4724400" cy="2574131"/>
          </a:xfrm>
        </p:spPr>
        <p:txBody>
          <a:bodyPr>
            <a:noAutofit/>
          </a:bodyPr>
          <a:lstStyle/>
          <a:p>
            <a:pPr algn="l"/>
            <a:r>
              <a:rPr lang="vi-VN" sz="4000">
                <a:latin typeface="Arial" pitchFamily="34" charset="0"/>
                <a:cs typeface="Arial" pitchFamily="34" charset="0"/>
              </a:rPr>
              <a:t>Con gì ăn no</a:t>
            </a:r>
            <a:br>
              <a:rPr lang="vi-VN" sz="4000">
                <a:latin typeface="Arial" pitchFamily="34" charset="0"/>
                <a:cs typeface="Arial" pitchFamily="34" charset="0"/>
              </a:rPr>
            </a:br>
            <a:r>
              <a:rPr lang="vi-VN" sz="4000">
                <a:latin typeface="Arial" pitchFamily="34" charset="0"/>
                <a:cs typeface="Arial" pitchFamily="34" charset="0"/>
              </a:rPr>
              <a:t>Bụng to mắt híp</a:t>
            </a:r>
            <a:br>
              <a:rPr lang="vi-VN" sz="4000">
                <a:latin typeface="Arial" pitchFamily="34" charset="0"/>
                <a:cs typeface="Arial" pitchFamily="34" charset="0"/>
              </a:rPr>
            </a:br>
            <a:r>
              <a:rPr lang="vi-VN" sz="4000">
                <a:latin typeface="Arial" pitchFamily="34" charset="0"/>
                <a:cs typeface="Arial" pitchFamily="34" charset="0"/>
              </a:rPr>
              <a:t>Mồm kêu ụt ịt</a:t>
            </a:r>
            <a:br>
              <a:rPr lang="vi-VN" sz="4000">
                <a:latin typeface="Arial" pitchFamily="34" charset="0"/>
                <a:cs typeface="Arial" pitchFamily="34" charset="0"/>
              </a:rPr>
            </a:br>
            <a:r>
              <a:rPr lang="vi-VN" sz="4000">
                <a:latin typeface="Arial" pitchFamily="34" charset="0"/>
                <a:cs typeface="Arial" pitchFamily="34" charset="0"/>
              </a:rPr>
              <a:t>Nằm thở phì </a:t>
            </a:r>
            <a:r>
              <a:rPr lang="vi-VN" sz="4000" smtClean="0">
                <a:latin typeface="Arial" pitchFamily="34" charset="0"/>
                <a:cs typeface="Arial" pitchFamily="34" charset="0"/>
              </a:rPr>
              <a:t>phò</a:t>
            </a:r>
            <a:r>
              <a:rPr lang="en-US" sz="4000" smtClean="0">
                <a:latin typeface="Arial" pitchFamily="34" charset="0"/>
                <a:cs typeface="Arial" pitchFamily="34" charset="0"/>
              </a:rPr>
              <a:t>?</a:t>
            </a:r>
            <a:endParaRPr lang="en-US" sz="4000">
              <a:latin typeface="Arial" pitchFamily="34" charset="0"/>
              <a:ea typeface="AvantGarde" pitchFamily="2" charset="0"/>
              <a:cs typeface="Arial" pitchFamily="34" charset="0"/>
            </a:endParaRPr>
          </a:p>
        </p:txBody>
      </p:sp>
      <p:sp>
        <p:nvSpPr>
          <p:cNvPr id="6" name="Title 2"/>
          <p:cNvSpPr txBox="1">
            <a:spLocks/>
          </p:cNvSpPr>
          <p:nvPr/>
        </p:nvSpPr>
        <p:spPr>
          <a:xfrm>
            <a:off x="1641253" y="3348927"/>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lợn</a:t>
            </a:r>
          </a:p>
          <a:p>
            <a:r>
              <a:rPr lang="en-US" b="1" smtClean="0">
                <a:solidFill>
                  <a:srgbClr val="FF0000"/>
                </a:solidFill>
                <a:latin typeface="Arial" pitchFamily="34" charset="0"/>
                <a:cs typeface="Arial" pitchFamily="34" charset="0"/>
              </a:rPr>
              <a:t>(con heo)</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147"/>
          <a:stretch/>
        </p:blipFill>
        <p:spPr bwMode="auto">
          <a:xfrm>
            <a:off x="4648200" y="3028950"/>
            <a:ext cx="2888676" cy="19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139248"/>
            <a:ext cx="8288734" cy="1102519"/>
          </a:xfrm>
        </p:spPr>
        <p:txBody>
          <a:bodyPr>
            <a:noAutofit/>
          </a:bodyPr>
          <a:lstStyle/>
          <a:p>
            <a:r>
              <a:rPr lang="vi-VN" sz="3200">
                <a:latin typeface="Arial" pitchFamily="34" charset="0"/>
                <a:cs typeface="Arial" pitchFamily="34" charset="0"/>
              </a:rPr>
              <a:t>Lượn bay biển lớn sớm trưa</a:t>
            </a:r>
            <a:br>
              <a:rPr lang="vi-VN" sz="3200">
                <a:latin typeface="Arial" pitchFamily="34" charset="0"/>
                <a:cs typeface="Arial" pitchFamily="34" charset="0"/>
              </a:rPr>
            </a:br>
            <a:r>
              <a:rPr lang="vi-VN" sz="3200">
                <a:latin typeface="Arial" pitchFamily="34" charset="0"/>
                <a:cs typeface="Arial" pitchFamily="34" charset="0"/>
              </a:rPr>
              <a:t>Sóng gió chẳng quản nắng mưa chẳng sờn</a:t>
            </a:r>
            <a:r>
              <a:rPr lang="en-US" sz="3200" smtClean="0">
                <a:latin typeface="Arial" pitchFamily="34" charset="0"/>
                <a:ea typeface="AvantGarde" pitchFamily="2" charset="0"/>
                <a:cs typeface="Arial" pitchFamily="34" charset="0"/>
              </a:rPr>
              <a:t>?</a:t>
            </a:r>
            <a:endParaRPr lang="en-US" sz="3200">
              <a:latin typeface="Arial" pitchFamily="34" charset="0"/>
              <a:ea typeface="AvantGarde" pitchFamily="2" charset="0"/>
              <a:cs typeface="Arial" pitchFamily="34" charset="0"/>
            </a:endParaRPr>
          </a:p>
        </p:txBody>
      </p:sp>
      <p:sp>
        <p:nvSpPr>
          <p:cNvPr id="6" name="Title 2"/>
          <p:cNvSpPr txBox="1">
            <a:spLocks/>
          </p:cNvSpPr>
          <p:nvPr/>
        </p:nvSpPr>
        <p:spPr>
          <a:xfrm>
            <a:off x="1641253" y="281442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chim hải âu</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192"/>
          <a:stretch/>
        </p:blipFill>
        <p:spPr bwMode="auto">
          <a:xfrm>
            <a:off x="4953000" y="2571750"/>
            <a:ext cx="2422251" cy="232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LOÀI CHIM CỦA BIỂN CẢ</a:t>
              </a:r>
              <a:endParaRPr lang="en-US" sz="3600" b="1">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2895600" y="3188744"/>
            <a:ext cx="2942657" cy="1845094"/>
            <a:chOff x="2557349" y="3214083"/>
            <a:chExt cx="2942657" cy="1845094"/>
          </a:xfrm>
        </p:grpSpPr>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4013" y="3718875"/>
              <a:ext cx="1335993" cy="134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557349" y="3214083"/>
              <a:ext cx="1573213" cy="144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cho biết </a:t>
            </a:r>
            <a:r>
              <a:rPr lang="en-US" sz="2400" b="1" smtClean="0">
                <a:latin typeface="Arial" pitchFamily="34" charset="0"/>
                <a:ea typeface="Arial-Rounded" pitchFamily="34" charset="0"/>
                <a:cs typeface="Arial" pitchFamily="34" charset="0"/>
              </a:rPr>
              <a:t>điểm khác nhau giữa chim và cá?</a:t>
            </a:r>
            <a:endParaRPr lang="en-US" sz="24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70" t="28906" r="23279" b="16146"/>
          <a:stretch/>
        </p:blipFill>
        <p:spPr bwMode="auto">
          <a:xfrm>
            <a:off x="1295399" y="1091610"/>
            <a:ext cx="6711225" cy="376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 y="2607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7" name="TextBox 16"/>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cxnSp>
        <p:nvCxnSpPr>
          <p:cNvPr id="5" name="Straight Connector 4"/>
          <p:cNvCxnSpPr/>
          <p:nvPr/>
        </p:nvCxnSpPr>
        <p:spPr>
          <a:xfrm flipH="1">
            <a:off x="7677315" y="1381858"/>
            <a:ext cx="4215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794945" y="1798027"/>
            <a:ext cx="3694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186690" y="3474427"/>
            <a:ext cx="14195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59558" y="2214196"/>
            <a:ext cx="17790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TotalTime>
  <Words>590</Words>
  <Application>Microsoft Office PowerPoint</Application>
  <PresentationFormat>On-screen Show (16:9)</PresentationFormat>
  <Paragraphs>119</Paragraphs>
  <Slides>24</Slides>
  <Notes>13</Notes>
  <HiddenSlides>0</HiddenSlides>
  <MMClips>2</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Con gì đuôi ngắn tai dài Mắt hồng lông mượt Có tài chạy nhanh?</vt:lpstr>
      <vt:lpstr>PowerPoint Presentation</vt:lpstr>
      <vt:lpstr>Con gì ăn no Bụng to mắt híp Mồm kêu ụt ịt Nằm thở phì phò?</vt:lpstr>
      <vt:lpstr>Lượn bay biển lớn sớm trưa Sóng gió chẳng quản nắng mưa chẳng sờn?</vt:lpstr>
      <vt:lpstr>PowerPoint Presentation</vt:lpstr>
      <vt:lpstr>PowerPoint Presentation</vt:lpstr>
      <vt:lpstr>PowerPoint Presentation</vt:lpstr>
      <vt:lpstr>PowerPoint Presentation</vt:lpstr>
      <vt:lpstr>sải   xa   mênh mông dập dềnh  </vt:lpstr>
      <vt:lpstr>PowerPoint Presentation</vt:lpstr>
      <vt:lpstr>PowerPoint Presentation</vt:lpstr>
      <vt:lpstr>PowerPoint Presentation</vt:lpstr>
      <vt:lpstr>Giải nghĩa từ khó:</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HTC</cp:lastModifiedBy>
  <cp:revision>227</cp:revision>
  <dcterms:created xsi:type="dcterms:W3CDTF">2020-12-08T15:48:47Z</dcterms:created>
  <dcterms:modified xsi:type="dcterms:W3CDTF">2021-04-05T03:07:16Z</dcterms:modified>
</cp:coreProperties>
</file>